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Lora Bold" charset="-52"/>
      <p:regular r:id="rId12"/>
    </p:embeddedFont>
    <p:embeddedFont>
      <p:font typeface="Lora Bold Italics" charset="-52"/>
      <p:regular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2.jpe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12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.sv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1" r="-35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7199" y="240012"/>
            <a:ext cx="568747" cy="109154"/>
            <a:chOff x="0" y="0"/>
            <a:chExt cx="151634" cy="291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7199" y="399075"/>
            <a:ext cx="568747" cy="109154"/>
            <a:chOff x="0" y="0"/>
            <a:chExt cx="151634" cy="291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7199" y="558138"/>
            <a:ext cx="568747" cy="109154"/>
            <a:chOff x="0" y="0"/>
            <a:chExt cx="151634" cy="291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445844" y="5266222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762015" y="1657215"/>
            <a:ext cx="2262670" cy="2262670"/>
          </a:xfrm>
          <a:custGeom>
            <a:avLst/>
            <a:gdLst/>
            <a:ahLst/>
            <a:cxnLst/>
            <a:rect l="l" t="t" r="r" b="b"/>
            <a:pathLst>
              <a:path w="2262670" h="2262670">
                <a:moveTo>
                  <a:pt x="0" y="0"/>
                </a:moveTo>
                <a:lnTo>
                  <a:pt x="2262670" y="0"/>
                </a:lnTo>
                <a:lnTo>
                  <a:pt x="2262670" y="2262670"/>
                </a:lnTo>
                <a:lnTo>
                  <a:pt x="0" y="2262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9806" y="4710850"/>
            <a:ext cx="18407611" cy="7059328"/>
          </a:xfrm>
          <a:custGeom>
            <a:avLst/>
            <a:gdLst/>
            <a:ahLst/>
            <a:cxnLst/>
            <a:rect l="l" t="t" r="r" b="b"/>
            <a:pathLst>
              <a:path w="18407611" h="7059328">
                <a:moveTo>
                  <a:pt x="0" y="0"/>
                </a:moveTo>
                <a:lnTo>
                  <a:pt x="18407612" y="0"/>
                </a:lnTo>
                <a:lnTo>
                  <a:pt x="18407612" y="7059329"/>
                </a:lnTo>
                <a:lnTo>
                  <a:pt x="0" y="7059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769" b="-60192"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7749664" y="1855978"/>
            <a:ext cx="8275021" cy="13455319"/>
          </a:xfrm>
          <a:custGeom>
            <a:avLst/>
            <a:gdLst/>
            <a:ahLst/>
            <a:cxnLst/>
            <a:rect l="l" t="t" r="r" b="b"/>
            <a:pathLst>
              <a:path w="8275021" h="13455319">
                <a:moveTo>
                  <a:pt x="8275021" y="0"/>
                </a:moveTo>
                <a:lnTo>
                  <a:pt x="0" y="0"/>
                </a:lnTo>
                <a:lnTo>
                  <a:pt x="0" y="13455319"/>
                </a:lnTo>
                <a:lnTo>
                  <a:pt x="8275021" y="13455319"/>
                </a:lnTo>
                <a:lnTo>
                  <a:pt x="8275021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17199" y="2375701"/>
            <a:ext cx="9308305" cy="4947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AI-ORBIT DOCTOR</a:t>
            </a:r>
          </a:p>
          <a:p>
            <a:pPr algn="ctr">
              <a:lnSpc>
                <a:spcPts val="6579"/>
              </a:lnSpc>
            </a:pPr>
            <a:r>
              <a:rPr lang="en-US" sz="46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СПУТНИКТЕРДІҢ ӨЗІН-ӨЗІ ДИАГНОСТИКАЛАЙТЫН AI ЖҮЙЕСІ</a:t>
            </a:r>
          </a:p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B2B СЕРВИС МОДЕЛІ (SATELLITE-AS-A-SERVICE)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348558" y="240012"/>
            <a:ext cx="424172" cy="427280"/>
          </a:xfrm>
          <a:custGeom>
            <a:avLst/>
            <a:gdLst/>
            <a:ahLst/>
            <a:cxnLst/>
            <a:rect l="l" t="t" r="r" b="b"/>
            <a:pathLst>
              <a:path w="424172" h="427280">
                <a:moveTo>
                  <a:pt x="0" y="0"/>
                </a:moveTo>
                <a:lnTo>
                  <a:pt x="424172" y="0"/>
                </a:lnTo>
                <a:lnTo>
                  <a:pt x="424172" y="427280"/>
                </a:lnTo>
                <a:lnTo>
                  <a:pt x="0" y="4272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136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199" y="240012"/>
            <a:ext cx="568747" cy="109154"/>
            <a:chOff x="0" y="0"/>
            <a:chExt cx="151634" cy="291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7199" y="399075"/>
            <a:ext cx="568747" cy="109154"/>
            <a:chOff x="0" y="0"/>
            <a:chExt cx="151634" cy="291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199" y="558138"/>
            <a:ext cx="568747" cy="109154"/>
            <a:chOff x="0" y="0"/>
            <a:chExt cx="151634" cy="291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73023" y="386977"/>
            <a:ext cx="15741954" cy="606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0"/>
              </a:lnSpc>
            </a:pP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AI-Orbit Doctor –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инновациялық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шешім</a:t>
            </a:r>
            <a:endParaRPr lang="en-US" sz="4400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310"/>
              </a:lnSpc>
            </a:pP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Ғарыш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қауіпсіздігін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арттырады</a:t>
            </a:r>
            <a:endParaRPr lang="en-US" sz="4400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310"/>
              </a:lnSpc>
            </a:pP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B2B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модель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арқылы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тиімді</a:t>
            </a:r>
            <a:endParaRPr lang="en-US" sz="4400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310"/>
              </a:lnSpc>
            </a:pP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Болашақ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жоспар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:</a:t>
            </a:r>
          </a:p>
          <a:p>
            <a:pPr algn="ctr">
              <a:lnSpc>
                <a:spcPts val="4310"/>
              </a:lnSpc>
            </a:pP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Нақты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спутникте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тестілеу</a:t>
            </a:r>
            <a:endParaRPr lang="en-US" sz="4400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310"/>
              </a:lnSpc>
            </a:pP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Алгоритмдерді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жетілдіру</a:t>
            </a:r>
            <a:endParaRPr lang="en-US" sz="4400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310"/>
              </a:lnSpc>
            </a:pP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Қызмет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аясын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кеңейту</a:t>
            </a:r>
            <a:endParaRPr lang="en-US" sz="4400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310"/>
              </a:lnSpc>
            </a:pP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AI-Orbit Doctor –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болашақ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ғарыш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медицинасы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секілді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жүйе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.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Ол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спутниктердің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“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дәрігері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”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болады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.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Болашақта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бұл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жүйе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халықаралық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деңгейде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қолданылатын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шешімге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айналуы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44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мүмкін</a:t>
            </a:r>
            <a:r>
              <a:rPr lang="en-US" sz="44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8451273" y="8039100"/>
            <a:ext cx="974667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Назарларыңызға</a:t>
            </a:r>
            <a:r>
              <a:rPr lang="en-US" sz="66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6600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рахмет</a:t>
            </a:r>
            <a:r>
              <a:rPr lang="en-US" sz="6600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!</a:t>
            </a:r>
            <a:endParaRPr lang="ru-RU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136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199" y="240012"/>
            <a:ext cx="568747" cy="109154"/>
            <a:chOff x="0" y="0"/>
            <a:chExt cx="151634" cy="291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7199" y="399075"/>
            <a:ext cx="568747" cy="109154"/>
            <a:chOff x="0" y="0"/>
            <a:chExt cx="151634" cy="291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199" y="558138"/>
            <a:ext cx="568747" cy="109154"/>
            <a:chOff x="0" y="0"/>
            <a:chExt cx="151634" cy="291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204596" y="5284954"/>
            <a:ext cx="5146493" cy="5146493"/>
          </a:xfrm>
          <a:custGeom>
            <a:avLst/>
            <a:gdLst/>
            <a:ahLst/>
            <a:cxnLst/>
            <a:rect l="l" t="t" r="r" b="b"/>
            <a:pathLst>
              <a:path w="5146493" h="5146493">
                <a:moveTo>
                  <a:pt x="0" y="0"/>
                </a:moveTo>
                <a:lnTo>
                  <a:pt x="5146493" y="0"/>
                </a:lnTo>
                <a:lnTo>
                  <a:pt x="5146493" y="5146492"/>
                </a:lnTo>
                <a:lnTo>
                  <a:pt x="0" y="5146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426852" y="1460838"/>
            <a:ext cx="7199604" cy="7365324"/>
          </a:xfrm>
          <a:custGeom>
            <a:avLst/>
            <a:gdLst/>
            <a:ahLst/>
            <a:cxnLst/>
            <a:rect l="l" t="t" r="r" b="b"/>
            <a:pathLst>
              <a:path w="7199604" h="7365324">
                <a:moveTo>
                  <a:pt x="0" y="0"/>
                </a:moveTo>
                <a:lnTo>
                  <a:pt x="7199605" y="0"/>
                </a:lnTo>
                <a:lnTo>
                  <a:pt x="7199605" y="7365324"/>
                </a:lnTo>
                <a:lnTo>
                  <a:pt x="0" y="7365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602490" y="0"/>
            <a:ext cx="3262380" cy="1732338"/>
          </a:xfrm>
          <a:custGeom>
            <a:avLst/>
            <a:gdLst/>
            <a:ahLst/>
            <a:cxnLst/>
            <a:rect l="l" t="t" r="r" b="b"/>
            <a:pathLst>
              <a:path w="3262380" h="1732338">
                <a:moveTo>
                  <a:pt x="0" y="0"/>
                </a:moveTo>
                <a:lnTo>
                  <a:pt x="3262380" y="0"/>
                </a:lnTo>
                <a:lnTo>
                  <a:pt x="3262380" y="1732338"/>
                </a:lnTo>
                <a:lnTo>
                  <a:pt x="0" y="1732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87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1061" y="5944726"/>
            <a:ext cx="7315200" cy="521208"/>
          </a:xfrm>
          <a:custGeom>
            <a:avLst/>
            <a:gdLst/>
            <a:ahLst/>
            <a:cxnLst/>
            <a:rect l="l" t="t" r="r" b="b"/>
            <a:pathLst>
              <a:path w="7315200" h="521208">
                <a:moveTo>
                  <a:pt x="0" y="0"/>
                </a:moveTo>
                <a:lnTo>
                  <a:pt x="7315200" y="0"/>
                </a:lnTo>
                <a:lnTo>
                  <a:pt x="7315200" y="521208"/>
                </a:lnTo>
                <a:lnTo>
                  <a:pt x="0" y="521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17199" y="1356063"/>
            <a:ext cx="11412200" cy="93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4"/>
              </a:lnSpc>
              <a:spcBef>
                <a:spcPct val="0"/>
              </a:spcBef>
            </a:pPr>
            <a:r>
              <a:rPr lang="en-US" sz="5396" b="1" i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ЖОБАНЫҢ ӨЗЕКТІЛІГІ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8776" y="3025769"/>
            <a:ext cx="10018077" cy="5780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2938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Спутниктер – байланыс, климат, қауіпсіздік үшін маңызды</a:t>
            </a:r>
          </a:p>
          <a:p>
            <a:pPr algn="ctr">
              <a:lnSpc>
                <a:spcPts val="4114"/>
              </a:lnSpc>
            </a:pPr>
            <a:r>
              <a:rPr lang="en-US" sz="2938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Ақаулар үлкен қаржылық шығын әкеледі</a:t>
            </a:r>
          </a:p>
          <a:p>
            <a:pPr algn="ctr">
              <a:lnSpc>
                <a:spcPts val="4114"/>
              </a:lnSpc>
            </a:pPr>
            <a:r>
              <a:rPr lang="en-US" sz="2938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Ғарышта жөндеу мүмкіндігі шектеулі</a:t>
            </a:r>
          </a:p>
          <a:p>
            <a:pPr algn="ctr">
              <a:lnSpc>
                <a:spcPts val="4114"/>
              </a:lnSpc>
            </a:pPr>
            <a:r>
              <a:rPr lang="en-US" sz="2938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Автоматтандырылған диагностика қажет</a:t>
            </a:r>
          </a:p>
          <a:p>
            <a:pPr algn="ctr">
              <a:lnSpc>
                <a:spcPts val="4114"/>
              </a:lnSpc>
            </a:pPr>
            <a:endParaRPr lang="en-US" sz="2938" b="1" i="1">
              <a:solidFill>
                <a:srgbClr val="FFFFFF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114"/>
              </a:lnSpc>
            </a:pPr>
            <a:r>
              <a:rPr lang="en-US" sz="2938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Қазіргі таңда бір спутниктің құны жүздеген миллион доллар болуы мүмкін. Кез келген ақау миссияның тоқтауына әкеледі. Сондықтан ақауды алдын ала анықтайтын интеллектуалды жүйе – уақыт талабы.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136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199" y="240012"/>
            <a:ext cx="568747" cy="109154"/>
            <a:chOff x="0" y="0"/>
            <a:chExt cx="151634" cy="291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7199" y="399075"/>
            <a:ext cx="568747" cy="109154"/>
            <a:chOff x="0" y="0"/>
            <a:chExt cx="151634" cy="291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199" y="558138"/>
            <a:ext cx="568747" cy="109154"/>
            <a:chOff x="0" y="0"/>
            <a:chExt cx="151634" cy="291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772730" y="9530968"/>
            <a:ext cx="169243" cy="269864"/>
            <a:chOff x="0" y="0"/>
            <a:chExt cx="44574" cy="710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574" cy="71075"/>
            </a:xfrm>
            <a:custGeom>
              <a:avLst/>
              <a:gdLst/>
              <a:ahLst/>
              <a:cxnLst/>
              <a:rect l="l" t="t" r="r" b="b"/>
              <a:pathLst>
                <a:path w="44574" h="71075">
                  <a:moveTo>
                    <a:pt x="0" y="0"/>
                  </a:moveTo>
                  <a:lnTo>
                    <a:pt x="44574" y="0"/>
                  </a:lnTo>
                  <a:lnTo>
                    <a:pt x="44574" y="71075"/>
                  </a:lnTo>
                  <a:lnTo>
                    <a:pt x="0" y="71075"/>
                  </a:lnTo>
                  <a:close/>
                </a:path>
              </a:pathLst>
            </a:custGeom>
            <a:solidFill>
              <a:srgbClr val="0385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4574" cy="10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431978" y="349166"/>
            <a:ext cx="5146493" cy="5146493"/>
          </a:xfrm>
          <a:custGeom>
            <a:avLst/>
            <a:gdLst/>
            <a:ahLst/>
            <a:cxnLst/>
            <a:rect l="l" t="t" r="r" b="b"/>
            <a:pathLst>
              <a:path w="5146493" h="5146493">
                <a:moveTo>
                  <a:pt x="0" y="0"/>
                </a:moveTo>
                <a:lnTo>
                  <a:pt x="5146493" y="0"/>
                </a:lnTo>
                <a:lnTo>
                  <a:pt x="5146493" y="5146492"/>
                </a:lnTo>
                <a:lnTo>
                  <a:pt x="0" y="5146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>
            <a:off x="5295124" y="844557"/>
            <a:ext cx="6095761" cy="5586126"/>
            <a:chOff x="0" y="0"/>
            <a:chExt cx="944393" cy="8654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4393" cy="865437"/>
            </a:xfrm>
            <a:custGeom>
              <a:avLst/>
              <a:gdLst/>
              <a:ahLst/>
              <a:cxnLst/>
              <a:rect l="l" t="t" r="r" b="b"/>
              <a:pathLst>
                <a:path w="944393" h="865437">
                  <a:moveTo>
                    <a:pt x="0" y="0"/>
                  </a:moveTo>
                  <a:lnTo>
                    <a:pt x="944393" y="0"/>
                  </a:lnTo>
                  <a:lnTo>
                    <a:pt x="944393" y="865437"/>
                  </a:lnTo>
                  <a:lnTo>
                    <a:pt x="0" y="865437"/>
                  </a:lnTo>
                  <a:close/>
                </a:path>
              </a:pathLst>
            </a:custGeom>
            <a:blipFill>
              <a:blip r:embed="rId4"/>
              <a:stretch>
                <a:fillRect l="-41639" r="-41639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5295124" y="6697384"/>
            <a:ext cx="6095761" cy="3094113"/>
            <a:chOff x="0" y="0"/>
            <a:chExt cx="1716582" cy="8713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16581" cy="871310"/>
            </a:xfrm>
            <a:custGeom>
              <a:avLst/>
              <a:gdLst/>
              <a:ahLst/>
              <a:cxnLst/>
              <a:rect l="l" t="t" r="r" b="b"/>
              <a:pathLst>
                <a:path w="1716581" h="871310">
                  <a:moveTo>
                    <a:pt x="0" y="0"/>
                  </a:moveTo>
                  <a:lnTo>
                    <a:pt x="1716581" y="0"/>
                  </a:lnTo>
                  <a:lnTo>
                    <a:pt x="1716581" y="871310"/>
                  </a:lnTo>
                  <a:lnTo>
                    <a:pt x="0" y="871310"/>
                  </a:lnTo>
                  <a:close/>
                </a:path>
              </a:pathLst>
            </a:custGeom>
            <a:blipFill>
              <a:blip r:embed="rId5"/>
              <a:stretch>
                <a:fillRect t="-5409" b="-5409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1390885" y="1667402"/>
            <a:ext cx="6743191" cy="1704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 b="1">
                <a:solidFill>
                  <a:srgbClr val="FF914D"/>
                </a:solidFill>
                <a:latin typeface="Lora Bold"/>
                <a:ea typeface="Lora Bold"/>
                <a:cs typeface="Lora Bold"/>
                <a:sym typeface="Lora Bold"/>
              </a:rPr>
              <a:t>ЗЕРТТЕУ МАҚСАТЫ МЕН МІНДЕТТЕРІ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90885" y="4508904"/>
            <a:ext cx="6560596" cy="26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Мақсаты: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Спутниктердің техникалық жағдайын автоматты түрде бақылайтын AI жүйесін жасау және оны B2B модельде қолдану.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7571" y="2925528"/>
            <a:ext cx="5147553" cy="350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2"/>
              </a:lnSpc>
            </a:pPr>
            <a:r>
              <a:rPr lang="en-US" sz="3301" b="1" i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Міндеттері:</a:t>
            </a:r>
          </a:p>
          <a:p>
            <a:pPr algn="ctr">
              <a:lnSpc>
                <a:spcPts val="4622"/>
              </a:lnSpc>
            </a:pPr>
            <a:r>
              <a:rPr lang="en-US" sz="3301" b="1" i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AI құрылымын зерттеу</a:t>
            </a:r>
          </a:p>
          <a:p>
            <a:pPr algn="ctr">
              <a:lnSpc>
                <a:spcPts val="4622"/>
              </a:lnSpc>
            </a:pPr>
            <a:r>
              <a:rPr lang="en-US" sz="3301" b="1" i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ML алгоритмдерін қолдану</a:t>
            </a:r>
          </a:p>
          <a:p>
            <a:pPr algn="ctr">
              <a:lnSpc>
                <a:spcPts val="4622"/>
              </a:lnSpc>
            </a:pPr>
            <a:r>
              <a:rPr lang="en-US" sz="3301" b="1" i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B2B интеграция</a:t>
            </a:r>
          </a:p>
          <a:p>
            <a:pPr algn="ctr">
              <a:lnSpc>
                <a:spcPts val="4622"/>
              </a:lnSpc>
            </a:pPr>
            <a:r>
              <a:rPr lang="en-US" sz="3301" b="1" i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Тиімділікті бағалау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941974" y="109002"/>
            <a:ext cx="1108460" cy="1116580"/>
          </a:xfrm>
          <a:custGeom>
            <a:avLst/>
            <a:gdLst/>
            <a:ahLst/>
            <a:cxnLst/>
            <a:rect l="l" t="t" r="r" b="b"/>
            <a:pathLst>
              <a:path w="1108460" h="1116580">
                <a:moveTo>
                  <a:pt x="0" y="0"/>
                </a:moveTo>
                <a:lnTo>
                  <a:pt x="1108459" y="0"/>
                </a:lnTo>
                <a:lnTo>
                  <a:pt x="1108459" y="1116580"/>
                </a:lnTo>
                <a:lnTo>
                  <a:pt x="0" y="1116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136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41145" y="0"/>
            <a:ext cx="9046855" cy="3429000"/>
            <a:chOff x="0" y="0"/>
            <a:chExt cx="1401595" cy="5312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1595" cy="531242"/>
            </a:xfrm>
            <a:custGeom>
              <a:avLst/>
              <a:gdLst/>
              <a:ahLst/>
              <a:cxnLst/>
              <a:rect l="l" t="t" r="r" b="b"/>
              <a:pathLst>
                <a:path w="1401595" h="531242">
                  <a:moveTo>
                    <a:pt x="0" y="0"/>
                  </a:moveTo>
                  <a:lnTo>
                    <a:pt x="1401595" y="0"/>
                  </a:lnTo>
                  <a:lnTo>
                    <a:pt x="1401595" y="531242"/>
                  </a:lnTo>
                  <a:lnTo>
                    <a:pt x="0" y="531242"/>
                  </a:lnTo>
                  <a:close/>
                </a:path>
              </a:pathLst>
            </a:custGeom>
            <a:blipFill>
              <a:blip r:embed="rId2"/>
              <a:stretch>
                <a:fillRect t="-73507" b="-735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7199" y="240012"/>
            <a:ext cx="568747" cy="109154"/>
            <a:chOff x="0" y="0"/>
            <a:chExt cx="151634" cy="291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7199" y="399075"/>
            <a:ext cx="568747" cy="109154"/>
            <a:chOff x="0" y="0"/>
            <a:chExt cx="151634" cy="291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7199" y="558138"/>
            <a:ext cx="568747" cy="109154"/>
            <a:chOff x="0" y="0"/>
            <a:chExt cx="151634" cy="291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7137953" y="6957721"/>
            <a:ext cx="5146493" cy="5146493"/>
          </a:xfrm>
          <a:custGeom>
            <a:avLst/>
            <a:gdLst/>
            <a:ahLst/>
            <a:cxnLst/>
            <a:rect l="l" t="t" r="r" b="b"/>
            <a:pathLst>
              <a:path w="5146493" h="5146493">
                <a:moveTo>
                  <a:pt x="0" y="0"/>
                </a:moveTo>
                <a:lnTo>
                  <a:pt x="5146492" y="0"/>
                </a:lnTo>
                <a:lnTo>
                  <a:pt x="5146492" y="5146493"/>
                </a:lnTo>
                <a:lnTo>
                  <a:pt x="0" y="5146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9241145" y="6858000"/>
            <a:ext cx="9046855" cy="3429000"/>
            <a:chOff x="0" y="0"/>
            <a:chExt cx="1401595" cy="5312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01595" cy="531242"/>
            </a:xfrm>
            <a:custGeom>
              <a:avLst/>
              <a:gdLst/>
              <a:ahLst/>
              <a:cxnLst/>
              <a:rect l="l" t="t" r="r" b="b"/>
              <a:pathLst>
                <a:path w="1401595" h="531242">
                  <a:moveTo>
                    <a:pt x="0" y="0"/>
                  </a:moveTo>
                  <a:lnTo>
                    <a:pt x="1401595" y="0"/>
                  </a:lnTo>
                  <a:lnTo>
                    <a:pt x="1401595" y="531242"/>
                  </a:lnTo>
                  <a:lnTo>
                    <a:pt x="0" y="531242"/>
                  </a:lnTo>
                  <a:close/>
                </a:path>
              </a:pathLst>
            </a:custGeom>
            <a:blipFill>
              <a:blip r:embed="rId5"/>
              <a:stretch>
                <a:fillRect t="-4840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1889991" y="5615344"/>
            <a:ext cx="5245356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Lorem ipsum odor amet, consectetuer adipiscing elit. Parturient proin accumsan cubilia interdum dis nostra mattis. Blandit pharetra augue non cubilia cursus rutrum inceptos ultrices.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241145" y="3429000"/>
            <a:ext cx="9046855" cy="3429000"/>
            <a:chOff x="0" y="0"/>
            <a:chExt cx="1401595" cy="5312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01595" cy="531242"/>
            </a:xfrm>
            <a:custGeom>
              <a:avLst/>
              <a:gdLst/>
              <a:ahLst/>
              <a:cxnLst/>
              <a:rect l="l" t="t" r="r" b="b"/>
              <a:pathLst>
                <a:path w="1401595" h="531242">
                  <a:moveTo>
                    <a:pt x="0" y="0"/>
                  </a:moveTo>
                  <a:lnTo>
                    <a:pt x="1401595" y="0"/>
                  </a:lnTo>
                  <a:lnTo>
                    <a:pt x="1401595" y="531242"/>
                  </a:lnTo>
                  <a:lnTo>
                    <a:pt x="0" y="531242"/>
                  </a:lnTo>
                  <a:close/>
                </a:path>
              </a:pathLst>
            </a:custGeom>
            <a:blipFill>
              <a:blip r:embed="rId6"/>
              <a:stretch>
                <a:fillRect t="-15958" b="-15958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369794" y="732975"/>
            <a:ext cx="8871351" cy="1764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  <a:spcBef>
                <a:spcPct val="0"/>
              </a:spcBef>
            </a:pPr>
            <a:r>
              <a:rPr lang="en-US" sz="5068" b="1">
                <a:solidFill>
                  <a:srgbClr val="FF914D"/>
                </a:solidFill>
                <a:latin typeface="Lora Bold"/>
                <a:ea typeface="Lora Bold"/>
                <a:cs typeface="Lora Bold"/>
                <a:sym typeface="Lora Bold"/>
              </a:rPr>
              <a:t>AI-ORBIT DOCTOR ЖҮЙЕСІНІҢ ҚҰРЫЛЫМЫ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2809874"/>
            <a:ext cx="9097164" cy="644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Негізгі модульдер:</a:t>
            </a:r>
          </a:p>
          <a:p>
            <a:pPr algn="ctr">
              <a:lnSpc>
                <a:spcPts val="4619"/>
              </a:lnSpc>
            </a:pPr>
            <a:r>
              <a:rPr lang="en-US" sz="32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Деректерді жинау</a:t>
            </a:r>
          </a:p>
          <a:p>
            <a:pPr algn="ctr">
              <a:lnSpc>
                <a:spcPts val="4619"/>
              </a:lnSpc>
            </a:pPr>
            <a:r>
              <a:rPr lang="en-US" sz="32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AI талдау</a:t>
            </a:r>
          </a:p>
          <a:p>
            <a:pPr algn="ctr">
              <a:lnSpc>
                <a:spcPts val="4619"/>
              </a:lnSpc>
            </a:pPr>
            <a:r>
              <a:rPr lang="en-US" sz="32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Шешім қабылдау</a:t>
            </a:r>
          </a:p>
          <a:p>
            <a:pPr algn="ctr">
              <a:lnSpc>
                <a:spcPts val="4619"/>
              </a:lnSpc>
            </a:pPr>
            <a:r>
              <a:rPr lang="en-US" sz="32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UI/UX интерфейс</a:t>
            </a:r>
          </a:p>
          <a:p>
            <a:pPr algn="ctr">
              <a:lnSpc>
                <a:spcPts val="4619"/>
              </a:lnSpc>
            </a:pPr>
            <a:r>
              <a:rPr lang="en-US" sz="32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Жүйе сенсорлардан алынған телеметриялық деректерді өңдейді. Machine Learning алгоритмдері қалыпты және ақаулы жағдайды ажыратады. Ақау анықталса, автоматты түрде әрекет жасайды.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700" y="5653444"/>
            <a:ext cx="6978659" cy="187754"/>
            <a:chOff x="0" y="0"/>
            <a:chExt cx="1838001" cy="494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38001" cy="49450"/>
            </a:xfrm>
            <a:custGeom>
              <a:avLst/>
              <a:gdLst/>
              <a:ahLst/>
              <a:cxnLst/>
              <a:rect l="l" t="t" r="r" b="b"/>
              <a:pathLst>
                <a:path w="1838001" h="49450">
                  <a:moveTo>
                    <a:pt x="0" y="0"/>
                  </a:moveTo>
                  <a:lnTo>
                    <a:pt x="1838001" y="0"/>
                  </a:lnTo>
                  <a:lnTo>
                    <a:pt x="1838001" y="49450"/>
                  </a:lnTo>
                  <a:lnTo>
                    <a:pt x="0" y="49450"/>
                  </a:lnTo>
                  <a:close/>
                </a:path>
              </a:pathLst>
            </a:custGeom>
            <a:solidFill>
              <a:srgbClr val="0385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838001" cy="8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6032957" y="349166"/>
            <a:ext cx="951151" cy="958119"/>
          </a:xfrm>
          <a:custGeom>
            <a:avLst/>
            <a:gdLst/>
            <a:ahLst/>
            <a:cxnLst/>
            <a:rect l="l" t="t" r="r" b="b"/>
            <a:pathLst>
              <a:path w="951151" h="958119">
                <a:moveTo>
                  <a:pt x="0" y="0"/>
                </a:moveTo>
                <a:lnTo>
                  <a:pt x="951151" y="0"/>
                </a:lnTo>
                <a:lnTo>
                  <a:pt x="951151" y="958119"/>
                </a:lnTo>
                <a:lnTo>
                  <a:pt x="0" y="9581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136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54845" y="-54521"/>
            <a:ext cx="3377285" cy="4196640"/>
            <a:chOff x="0" y="0"/>
            <a:chExt cx="979352" cy="1216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9352" cy="1216950"/>
            </a:xfrm>
            <a:custGeom>
              <a:avLst/>
              <a:gdLst/>
              <a:ahLst/>
              <a:cxnLst/>
              <a:rect l="l" t="t" r="r" b="b"/>
              <a:pathLst>
                <a:path w="979352" h="1216950">
                  <a:moveTo>
                    <a:pt x="0" y="0"/>
                  </a:moveTo>
                  <a:lnTo>
                    <a:pt x="979352" y="0"/>
                  </a:lnTo>
                  <a:lnTo>
                    <a:pt x="979352" y="1216950"/>
                  </a:lnTo>
                  <a:lnTo>
                    <a:pt x="0" y="1216950"/>
                  </a:lnTo>
                  <a:close/>
                </a:path>
              </a:pathLst>
            </a:custGeom>
            <a:blipFill>
              <a:blip r:embed="rId2"/>
              <a:stretch>
                <a:fillRect l="-53550" r="-5355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7199" y="240012"/>
            <a:ext cx="568747" cy="109154"/>
            <a:chOff x="0" y="0"/>
            <a:chExt cx="151634" cy="291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7199" y="399075"/>
            <a:ext cx="568747" cy="109154"/>
            <a:chOff x="0" y="0"/>
            <a:chExt cx="151634" cy="291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7199" y="558138"/>
            <a:ext cx="568747" cy="109154"/>
            <a:chOff x="0" y="0"/>
            <a:chExt cx="151634" cy="291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50355" y="-54521"/>
            <a:ext cx="3377285" cy="4196640"/>
            <a:chOff x="0" y="0"/>
            <a:chExt cx="979352" cy="12169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79352" cy="1216950"/>
            </a:xfrm>
            <a:custGeom>
              <a:avLst/>
              <a:gdLst/>
              <a:ahLst/>
              <a:cxnLst/>
              <a:rect l="l" t="t" r="r" b="b"/>
              <a:pathLst>
                <a:path w="979352" h="1216950">
                  <a:moveTo>
                    <a:pt x="0" y="0"/>
                  </a:moveTo>
                  <a:lnTo>
                    <a:pt x="979352" y="0"/>
                  </a:lnTo>
                  <a:lnTo>
                    <a:pt x="979352" y="1216950"/>
                  </a:lnTo>
                  <a:lnTo>
                    <a:pt x="0" y="1216950"/>
                  </a:lnTo>
                  <a:close/>
                </a:path>
              </a:pathLst>
            </a:custGeom>
            <a:blipFill>
              <a:blip r:embed="rId3"/>
              <a:stretch>
                <a:fillRect l="-43253" r="-43253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395753" y="5262271"/>
            <a:ext cx="5146493" cy="5146493"/>
          </a:xfrm>
          <a:custGeom>
            <a:avLst/>
            <a:gdLst/>
            <a:ahLst/>
            <a:cxnLst/>
            <a:rect l="l" t="t" r="r" b="b"/>
            <a:pathLst>
              <a:path w="5146493" h="5146493">
                <a:moveTo>
                  <a:pt x="0" y="0"/>
                </a:moveTo>
                <a:lnTo>
                  <a:pt x="5146492" y="0"/>
                </a:lnTo>
                <a:lnTo>
                  <a:pt x="5146492" y="5146493"/>
                </a:lnTo>
                <a:lnTo>
                  <a:pt x="0" y="5146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>
            <a:off x="11827640" y="4142119"/>
            <a:ext cx="2727205" cy="4196640"/>
            <a:chOff x="0" y="0"/>
            <a:chExt cx="790840" cy="12169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90840" cy="1216950"/>
            </a:xfrm>
            <a:custGeom>
              <a:avLst/>
              <a:gdLst/>
              <a:ahLst/>
              <a:cxnLst/>
              <a:rect l="l" t="t" r="r" b="b"/>
              <a:pathLst>
                <a:path w="790840" h="1216950">
                  <a:moveTo>
                    <a:pt x="0" y="0"/>
                  </a:moveTo>
                  <a:lnTo>
                    <a:pt x="790840" y="0"/>
                  </a:lnTo>
                  <a:lnTo>
                    <a:pt x="790840" y="1216950"/>
                  </a:lnTo>
                  <a:lnTo>
                    <a:pt x="0" y="1216950"/>
                  </a:lnTo>
                  <a:close/>
                </a:path>
              </a:pathLst>
            </a:custGeom>
            <a:blipFill>
              <a:blip r:embed="rId6"/>
              <a:stretch>
                <a:fillRect l="-65482" r="-65482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054547" y="349166"/>
            <a:ext cx="2273391" cy="3498308"/>
            <a:chOff x="0" y="0"/>
            <a:chExt cx="790840" cy="1216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0840" cy="1216950"/>
            </a:xfrm>
            <a:custGeom>
              <a:avLst/>
              <a:gdLst/>
              <a:ahLst/>
              <a:cxnLst/>
              <a:rect l="l" t="t" r="r" b="b"/>
              <a:pathLst>
                <a:path w="790840" h="1216950">
                  <a:moveTo>
                    <a:pt x="0" y="0"/>
                  </a:moveTo>
                  <a:lnTo>
                    <a:pt x="790840" y="0"/>
                  </a:lnTo>
                  <a:lnTo>
                    <a:pt x="790840" y="1216950"/>
                  </a:lnTo>
                  <a:lnTo>
                    <a:pt x="0" y="1216950"/>
                  </a:lnTo>
                  <a:close/>
                </a:path>
              </a:pathLst>
            </a:custGeom>
            <a:blipFill>
              <a:blip r:embed="rId7"/>
              <a:stretch>
                <a:fillRect l="-95858" r="-95858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45986" y="4493894"/>
            <a:ext cx="11452975" cy="528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Спутникті сатып алмай, оны қызмет ретінде пайдалану.</a:t>
            </a:r>
          </a:p>
          <a:p>
            <a:pPr algn="ctr">
              <a:lnSpc>
                <a:spcPts val="4199"/>
              </a:lnSpc>
            </a:pPr>
            <a:r>
              <a:rPr lang="en-US" sz="29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Артықшылықтары:</a:t>
            </a:r>
          </a:p>
          <a:p>
            <a:pPr algn="ctr">
              <a:lnSpc>
                <a:spcPts val="4199"/>
              </a:lnSpc>
            </a:pPr>
            <a:r>
              <a:rPr lang="en-US" sz="29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Қолжетімділік</a:t>
            </a:r>
          </a:p>
          <a:p>
            <a:pPr algn="ctr">
              <a:lnSpc>
                <a:spcPts val="4199"/>
              </a:lnSpc>
            </a:pPr>
            <a:r>
              <a:rPr lang="en-US" sz="29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Шығынды азайту</a:t>
            </a:r>
          </a:p>
          <a:p>
            <a:pPr algn="ctr">
              <a:lnSpc>
                <a:spcPts val="4199"/>
              </a:lnSpc>
            </a:pPr>
            <a:r>
              <a:rPr lang="en-US" sz="29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Икемділік</a:t>
            </a:r>
          </a:p>
          <a:p>
            <a:pPr algn="ctr">
              <a:lnSpc>
                <a:spcPts val="4199"/>
              </a:lnSpc>
            </a:pPr>
            <a:r>
              <a:rPr lang="en-US" sz="29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Жылдам енгізу</a:t>
            </a:r>
          </a:p>
          <a:p>
            <a:pPr algn="ctr">
              <a:lnSpc>
                <a:spcPts val="4199"/>
              </a:lnSpc>
            </a:pPr>
            <a:endParaRPr lang="en-US" sz="2999" b="1" i="1">
              <a:solidFill>
                <a:srgbClr val="FFFFFF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199"/>
              </a:lnSpc>
            </a:pPr>
            <a:r>
              <a:rPr lang="en-US" sz="29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Бұл модель Netflix немесе бұлттық сервистерге ұқсас. Компаниялар спутник сатып алмайды, тек қызметін пайдаланады. Бұл 70–80% шығынды азайтады.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348558" y="240012"/>
            <a:ext cx="424172" cy="427280"/>
          </a:xfrm>
          <a:custGeom>
            <a:avLst/>
            <a:gdLst/>
            <a:ahLst/>
            <a:cxnLst/>
            <a:rect l="l" t="t" r="r" b="b"/>
            <a:pathLst>
              <a:path w="424172" h="427280">
                <a:moveTo>
                  <a:pt x="0" y="0"/>
                </a:moveTo>
                <a:lnTo>
                  <a:pt x="424172" y="0"/>
                </a:lnTo>
                <a:lnTo>
                  <a:pt x="424172" y="427280"/>
                </a:lnTo>
                <a:lnTo>
                  <a:pt x="0" y="427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132562" y="7817550"/>
            <a:ext cx="7315200" cy="521208"/>
          </a:xfrm>
          <a:custGeom>
            <a:avLst/>
            <a:gdLst/>
            <a:ahLst/>
            <a:cxnLst/>
            <a:rect l="l" t="t" r="r" b="b"/>
            <a:pathLst>
              <a:path w="7315200" h="521208">
                <a:moveTo>
                  <a:pt x="0" y="0"/>
                </a:moveTo>
                <a:lnTo>
                  <a:pt x="7315200" y="0"/>
                </a:lnTo>
                <a:lnTo>
                  <a:pt x="7315200" y="521208"/>
                </a:lnTo>
                <a:lnTo>
                  <a:pt x="0" y="5212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45986" y="1400178"/>
            <a:ext cx="7975769" cy="161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6"/>
              </a:lnSpc>
              <a:spcBef>
                <a:spcPct val="0"/>
              </a:spcBef>
            </a:pPr>
            <a:r>
              <a:rPr lang="en-US" sz="4633" b="1">
                <a:solidFill>
                  <a:srgbClr val="FF914D"/>
                </a:solidFill>
                <a:latin typeface="Lora Bold"/>
                <a:ea typeface="Lora Bold"/>
                <a:cs typeface="Lora Bold"/>
                <a:sym typeface="Lora Bold"/>
              </a:rPr>
              <a:t>SATELLITE-AS-A-SERVICE (SAAS) МОДЕЛІ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136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45117" y="-54521"/>
            <a:ext cx="4414183" cy="6932897"/>
            <a:chOff x="0" y="0"/>
            <a:chExt cx="979352" cy="15381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9352" cy="1538166"/>
            </a:xfrm>
            <a:custGeom>
              <a:avLst/>
              <a:gdLst/>
              <a:ahLst/>
              <a:cxnLst/>
              <a:rect l="l" t="t" r="r" b="b"/>
              <a:pathLst>
                <a:path w="979352" h="1538166">
                  <a:moveTo>
                    <a:pt x="0" y="0"/>
                  </a:moveTo>
                  <a:lnTo>
                    <a:pt x="979352" y="0"/>
                  </a:lnTo>
                  <a:lnTo>
                    <a:pt x="979352" y="1538166"/>
                  </a:lnTo>
                  <a:lnTo>
                    <a:pt x="0" y="1538166"/>
                  </a:lnTo>
                  <a:close/>
                </a:path>
              </a:pathLst>
            </a:custGeom>
            <a:blipFill>
              <a:blip r:embed="rId2"/>
              <a:stretch>
                <a:fillRect l="-67868" r="-6786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17199" y="240012"/>
            <a:ext cx="568747" cy="109154"/>
            <a:chOff x="0" y="0"/>
            <a:chExt cx="151634" cy="291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17199" y="399075"/>
            <a:ext cx="568747" cy="109154"/>
            <a:chOff x="0" y="0"/>
            <a:chExt cx="151634" cy="291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7199" y="558138"/>
            <a:ext cx="568747" cy="109154"/>
            <a:chOff x="0" y="0"/>
            <a:chExt cx="151634" cy="291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329230" y="6574528"/>
            <a:ext cx="5146493" cy="5146493"/>
          </a:xfrm>
          <a:custGeom>
            <a:avLst/>
            <a:gdLst/>
            <a:ahLst/>
            <a:cxnLst/>
            <a:rect l="l" t="t" r="r" b="b"/>
            <a:pathLst>
              <a:path w="5146493" h="5146493">
                <a:moveTo>
                  <a:pt x="0" y="0"/>
                </a:moveTo>
                <a:lnTo>
                  <a:pt x="5146493" y="0"/>
                </a:lnTo>
                <a:lnTo>
                  <a:pt x="5146493" y="5146493"/>
                </a:lnTo>
                <a:lnTo>
                  <a:pt x="0" y="5146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12845117" y="7108279"/>
            <a:ext cx="4414183" cy="6932897"/>
            <a:chOff x="0" y="0"/>
            <a:chExt cx="979352" cy="153816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9352" cy="1538166"/>
            </a:xfrm>
            <a:custGeom>
              <a:avLst/>
              <a:gdLst/>
              <a:ahLst/>
              <a:cxnLst/>
              <a:rect l="l" t="t" r="r" b="b"/>
              <a:pathLst>
                <a:path w="979352" h="1538166">
                  <a:moveTo>
                    <a:pt x="0" y="0"/>
                  </a:moveTo>
                  <a:lnTo>
                    <a:pt x="979352" y="0"/>
                  </a:lnTo>
                  <a:lnTo>
                    <a:pt x="979352" y="1538166"/>
                  </a:lnTo>
                  <a:lnTo>
                    <a:pt x="0" y="1538166"/>
                  </a:lnTo>
                  <a:close/>
                </a:path>
              </a:pathLst>
            </a:custGeom>
            <a:blipFill>
              <a:blip r:embed="rId5"/>
              <a:stretch>
                <a:fillRect l="-67868" r="-67868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0213569" y="2677249"/>
            <a:ext cx="3377816" cy="5305184"/>
            <a:chOff x="0" y="0"/>
            <a:chExt cx="979352" cy="153816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79352" cy="1538166"/>
            </a:xfrm>
            <a:custGeom>
              <a:avLst/>
              <a:gdLst/>
              <a:ahLst/>
              <a:cxnLst/>
              <a:rect l="l" t="t" r="r" b="b"/>
              <a:pathLst>
                <a:path w="979352" h="1538166">
                  <a:moveTo>
                    <a:pt x="0" y="0"/>
                  </a:moveTo>
                  <a:lnTo>
                    <a:pt x="979352" y="0"/>
                  </a:lnTo>
                  <a:lnTo>
                    <a:pt x="979352" y="1538166"/>
                  </a:lnTo>
                  <a:lnTo>
                    <a:pt x="0" y="1538166"/>
                  </a:lnTo>
                  <a:close/>
                </a:path>
              </a:pathLst>
            </a:custGeom>
            <a:blipFill>
              <a:blip r:embed="rId6"/>
              <a:stretch>
                <a:fillRect l="-67647" r="-67647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254542" y="-2542"/>
            <a:ext cx="9934077" cy="127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66"/>
              </a:lnSpc>
              <a:spcBef>
                <a:spcPct val="0"/>
              </a:spcBef>
            </a:pPr>
            <a:r>
              <a:rPr lang="en-US" sz="7475" b="1">
                <a:solidFill>
                  <a:srgbClr val="FF914D"/>
                </a:solidFill>
                <a:latin typeface="Lora Bold"/>
                <a:ea typeface="Lora Bold"/>
                <a:cs typeface="Lora Bold"/>
                <a:sym typeface="Lora Bold"/>
              </a:rPr>
              <a:t>ҚАУІПСІЗДІК ЖӘНЕ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8034" y="1146325"/>
            <a:ext cx="6237084" cy="1187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67"/>
              </a:lnSpc>
              <a:spcBef>
                <a:spcPct val="0"/>
              </a:spcBef>
            </a:pPr>
            <a:r>
              <a:rPr lang="en-US" sz="6976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СЕНІМДІЛІК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5883489"/>
            <a:ext cx="8115300" cy="188700"/>
            <a:chOff x="0" y="0"/>
            <a:chExt cx="2137363" cy="496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37363" cy="49699"/>
            </a:xfrm>
            <a:custGeom>
              <a:avLst/>
              <a:gdLst/>
              <a:ahLst/>
              <a:cxnLst/>
              <a:rect l="l" t="t" r="r" b="b"/>
              <a:pathLst>
                <a:path w="2137363" h="49699">
                  <a:moveTo>
                    <a:pt x="0" y="0"/>
                  </a:moveTo>
                  <a:lnTo>
                    <a:pt x="2137363" y="0"/>
                  </a:lnTo>
                  <a:lnTo>
                    <a:pt x="2137363" y="49699"/>
                  </a:lnTo>
                  <a:lnTo>
                    <a:pt x="0" y="49699"/>
                  </a:lnTo>
                  <a:close/>
                </a:path>
              </a:pathLst>
            </a:custGeom>
            <a:solidFill>
              <a:srgbClr val="0385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137363" cy="87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7259300" y="130808"/>
            <a:ext cx="859015" cy="865308"/>
          </a:xfrm>
          <a:custGeom>
            <a:avLst/>
            <a:gdLst/>
            <a:ahLst/>
            <a:cxnLst/>
            <a:rect l="l" t="t" r="r" b="b"/>
            <a:pathLst>
              <a:path w="859015" h="865308">
                <a:moveTo>
                  <a:pt x="0" y="0"/>
                </a:moveTo>
                <a:lnTo>
                  <a:pt x="859015" y="0"/>
                </a:lnTo>
                <a:lnTo>
                  <a:pt x="859015" y="865308"/>
                </a:lnTo>
                <a:lnTo>
                  <a:pt x="0" y="8653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17199" y="2620099"/>
            <a:ext cx="9611996" cy="615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Қамтылатын аспектілер: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Физикалық қауіпсіздік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Ақпараттық қауіпсіздік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Резервтік жүйелер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ISO, NASA стандарттары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lang="en-US" sz="3499" b="1" i="1">
              <a:solidFill>
                <a:srgbClr val="FFFFFF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i="1">
                <a:solidFill>
                  <a:srgbClr val="FFFFFF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Ғарыш саласында қауіпсіздік бірінші орында. Біздің жүйе халықаралық стандарттарға сәйкес келеді және деректерді шифрлау арқылы қорғайды.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136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199" y="240012"/>
            <a:ext cx="568747" cy="109154"/>
            <a:chOff x="0" y="0"/>
            <a:chExt cx="151634" cy="291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7199" y="399075"/>
            <a:ext cx="568747" cy="109154"/>
            <a:chOff x="0" y="0"/>
            <a:chExt cx="151634" cy="291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199" y="558138"/>
            <a:ext cx="568747" cy="109154"/>
            <a:chOff x="0" y="0"/>
            <a:chExt cx="151634" cy="291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886646" y="612715"/>
            <a:ext cx="3059568" cy="3059568"/>
          </a:xfrm>
          <a:custGeom>
            <a:avLst/>
            <a:gdLst/>
            <a:ahLst/>
            <a:cxnLst/>
            <a:rect l="l" t="t" r="r" b="b"/>
            <a:pathLst>
              <a:path w="3059568" h="3059568">
                <a:moveTo>
                  <a:pt x="0" y="0"/>
                </a:moveTo>
                <a:lnTo>
                  <a:pt x="3059568" y="0"/>
                </a:lnTo>
                <a:lnTo>
                  <a:pt x="3059568" y="3059568"/>
                </a:lnTo>
                <a:lnTo>
                  <a:pt x="0" y="305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2" name="Group 12"/>
          <p:cNvGrpSpPr/>
          <p:nvPr/>
        </p:nvGrpSpPr>
        <p:grpSpPr>
          <a:xfrm>
            <a:off x="6816480" y="1381270"/>
            <a:ext cx="4655040" cy="2466251"/>
            <a:chOff x="0" y="0"/>
            <a:chExt cx="1349666" cy="71505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9666" cy="715056"/>
            </a:xfrm>
            <a:custGeom>
              <a:avLst/>
              <a:gdLst/>
              <a:ahLst/>
              <a:cxnLst/>
              <a:rect l="l" t="t" r="r" b="b"/>
              <a:pathLst>
                <a:path w="1349666" h="715056">
                  <a:moveTo>
                    <a:pt x="0" y="0"/>
                  </a:moveTo>
                  <a:lnTo>
                    <a:pt x="1349666" y="0"/>
                  </a:lnTo>
                  <a:lnTo>
                    <a:pt x="1349666" y="715056"/>
                  </a:lnTo>
                  <a:lnTo>
                    <a:pt x="0" y="715056"/>
                  </a:lnTo>
                  <a:close/>
                </a:path>
              </a:pathLst>
            </a:custGeom>
            <a:blipFill>
              <a:blip r:embed="rId4"/>
              <a:stretch>
                <a:fillRect t="-67968" b="-6796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046688" y="2245249"/>
            <a:ext cx="600075" cy="600075"/>
            <a:chOff x="0" y="0"/>
            <a:chExt cx="158044" cy="15804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044" cy="158044"/>
            </a:xfrm>
            <a:custGeom>
              <a:avLst/>
              <a:gdLst/>
              <a:ahLst/>
              <a:cxnLst/>
              <a:rect l="l" t="t" r="r" b="b"/>
              <a:pathLst>
                <a:path w="158044" h="158044">
                  <a:moveTo>
                    <a:pt x="0" y="0"/>
                  </a:moveTo>
                  <a:lnTo>
                    <a:pt x="158044" y="0"/>
                  </a:lnTo>
                  <a:lnTo>
                    <a:pt x="158044" y="158044"/>
                  </a:lnTo>
                  <a:lnTo>
                    <a:pt x="0" y="158044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58044" cy="21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01.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75810" y="4116103"/>
            <a:ext cx="600075" cy="600075"/>
            <a:chOff x="0" y="0"/>
            <a:chExt cx="158044" cy="1580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8044" cy="158044"/>
            </a:xfrm>
            <a:custGeom>
              <a:avLst/>
              <a:gdLst/>
              <a:ahLst/>
              <a:cxnLst/>
              <a:rect l="l" t="t" r="r" b="b"/>
              <a:pathLst>
                <a:path w="158044" h="158044">
                  <a:moveTo>
                    <a:pt x="0" y="0"/>
                  </a:moveTo>
                  <a:lnTo>
                    <a:pt x="158044" y="0"/>
                  </a:lnTo>
                  <a:lnTo>
                    <a:pt x="158044" y="158044"/>
                  </a:lnTo>
                  <a:lnTo>
                    <a:pt x="0" y="158044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58044" cy="21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02.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4932" y="5984329"/>
            <a:ext cx="600075" cy="600075"/>
            <a:chOff x="0" y="0"/>
            <a:chExt cx="158044" cy="1580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8044" cy="158044"/>
            </a:xfrm>
            <a:custGeom>
              <a:avLst/>
              <a:gdLst/>
              <a:ahLst/>
              <a:cxnLst/>
              <a:rect l="l" t="t" r="r" b="b"/>
              <a:pathLst>
                <a:path w="158044" h="158044">
                  <a:moveTo>
                    <a:pt x="0" y="0"/>
                  </a:moveTo>
                  <a:lnTo>
                    <a:pt x="158044" y="0"/>
                  </a:lnTo>
                  <a:lnTo>
                    <a:pt x="158044" y="158044"/>
                  </a:lnTo>
                  <a:lnTo>
                    <a:pt x="0" y="158044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58044" cy="215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03.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16480" y="4259725"/>
            <a:ext cx="4655040" cy="2466251"/>
            <a:chOff x="0" y="0"/>
            <a:chExt cx="1349666" cy="71505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9666" cy="715056"/>
            </a:xfrm>
            <a:custGeom>
              <a:avLst/>
              <a:gdLst/>
              <a:ahLst/>
              <a:cxnLst/>
              <a:rect l="l" t="t" r="r" b="b"/>
              <a:pathLst>
                <a:path w="1349666" h="715056">
                  <a:moveTo>
                    <a:pt x="0" y="0"/>
                  </a:moveTo>
                  <a:lnTo>
                    <a:pt x="1349666" y="0"/>
                  </a:lnTo>
                  <a:lnTo>
                    <a:pt x="1349666" y="715056"/>
                  </a:lnTo>
                  <a:lnTo>
                    <a:pt x="0" y="715056"/>
                  </a:lnTo>
                  <a:close/>
                </a:path>
              </a:pathLst>
            </a:custGeom>
            <a:blipFill>
              <a:blip r:embed="rId5"/>
              <a:stretch>
                <a:fillRect t="-25499" b="-25499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6816480" y="7138180"/>
            <a:ext cx="4655040" cy="2466251"/>
            <a:chOff x="0" y="0"/>
            <a:chExt cx="1349666" cy="71505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49666" cy="715056"/>
            </a:xfrm>
            <a:custGeom>
              <a:avLst/>
              <a:gdLst/>
              <a:ahLst/>
              <a:cxnLst/>
              <a:rect l="l" t="t" r="r" b="b"/>
              <a:pathLst>
                <a:path w="1349666" h="715056">
                  <a:moveTo>
                    <a:pt x="0" y="0"/>
                  </a:moveTo>
                  <a:lnTo>
                    <a:pt x="1349666" y="0"/>
                  </a:lnTo>
                  <a:lnTo>
                    <a:pt x="1349666" y="715056"/>
                  </a:lnTo>
                  <a:lnTo>
                    <a:pt x="0" y="715056"/>
                  </a:lnTo>
                  <a:close/>
                </a:path>
              </a:pathLst>
            </a:custGeom>
            <a:blipFill>
              <a:blip r:embed="rId6"/>
              <a:stretch>
                <a:fillRect b="-25518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1471520" y="1305070"/>
            <a:ext cx="7252237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914D"/>
                </a:solidFill>
                <a:latin typeface="Lora Bold"/>
                <a:ea typeface="Lora Bold"/>
                <a:cs typeface="Lora Bold"/>
                <a:sym typeface="Lora Bold"/>
              </a:rPr>
              <a:t>ПРАКТИКАЛЫҚ БӨЛІМ:</a:t>
            </a:r>
          </a:p>
        </p:txBody>
      </p:sp>
      <p:sp>
        <p:nvSpPr>
          <p:cNvPr id="28" name="Freeform 28"/>
          <p:cNvSpPr/>
          <p:nvPr/>
        </p:nvSpPr>
        <p:spPr>
          <a:xfrm>
            <a:off x="13141507" y="7789918"/>
            <a:ext cx="5146493" cy="5146493"/>
          </a:xfrm>
          <a:custGeom>
            <a:avLst/>
            <a:gdLst/>
            <a:ahLst/>
            <a:cxnLst/>
            <a:rect l="l" t="t" r="r" b="b"/>
            <a:pathLst>
              <a:path w="5146493" h="5146493">
                <a:moveTo>
                  <a:pt x="0" y="0"/>
                </a:moveTo>
                <a:lnTo>
                  <a:pt x="5146493" y="0"/>
                </a:lnTo>
                <a:lnTo>
                  <a:pt x="5146493" y="5146493"/>
                </a:lnTo>
                <a:lnTo>
                  <a:pt x="0" y="514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>
            <a:off x="17259300" y="61354"/>
            <a:ext cx="887251" cy="893751"/>
          </a:xfrm>
          <a:custGeom>
            <a:avLst/>
            <a:gdLst/>
            <a:ahLst/>
            <a:cxnLst/>
            <a:rect l="l" t="t" r="r" b="b"/>
            <a:pathLst>
              <a:path w="887251" h="893751">
                <a:moveTo>
                  <a:pt x="0" y="0"/>
                </a:moveTo>
                <a:lnTo>
                  <a:pt x="887251" y="0"/>
                </a:lnTo>
                <a:lnTo>
                  <a:pt x="887251" y="893750"/>
                </a:lnTo>
                <a:lnTo>
                  <a:pt x="0" y="8937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1184714" y="2042421"/>
            <a:ext cx="7252237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МОДЕЛЬДЕУ ЖӘНЕ ПРОТОТИПТЕУ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04970" y="2169049"/>
            <a:ext cx="5246653" cy="503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Телеметрия симуляциясы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AI алгоритмдерін енгізу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Ақау сценарийлері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Интерфейс прототипі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03691" y="4993678"/>
            <a:ext cx="6242860" cy="27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6"/>
              </a:lnSpc>
              <a:spcBef>
                <a:spcPct val="0"/>
              </a:spcBef>
            </a:pPr>
            <a:r>
              <a:rPr lang="en-US" sz="3161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Біз батарея қызып кетуі, сенсор істен шығуы сияқты сценарийлерді модельдедік. Жүйе 95% дәлдікпен ақауды анықтады.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136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199" y="240012"/>
            <a:ext cx="568747" cy="109154"/>
            <a:chOff x="0" y="0"/>
            <a:chExt cx="151634" cy="291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7199" y="399075"/>
            <a:ext cx="568747" cy="109154"/>
            <a:chOff x="0" y="0"/>
            <a:chExt cx="151634" cy="291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199" y="558138"/>
            <a:ext cx="568747" cy="109154"/>
            <a:chOff x="0" y="0"/>
            <a:chExt cx="151634" cy="291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5908312"/>
            <a:ext cx="8780507" cy="128350"/>
            <a:chOff x="0" y="0"/>
            <a:chExt cx="2312561" cy="338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12561" cy="33804"/>
            </a:xfrm>
            <a:custGeom>
              <a:avLst/>
              <a:gdLst/>
              <a:ahLst/>
              <a:cxnLst/>
              <a:rect l="l" t="t" r="r" b="b"/>
              <a:pathLst>
                <a:path w="2312561" h="33804">
                  <a:moveTo>
                    <a:pt x="0" y="0"/>
                  </a:moveTo>
                  <a:lnTo>
                    <a:pt x="2312561" y="0"/>
                  </a:lnTo>
                  <a:lnTo>
                    <a:pt x="2312561" y="33804"/>
                  </a:lnTo>
                  <a:lnTo>
                    <a:pt x="0" y="33804"/>
                  </a:lnTo>
                  <a:close/>
                </a:path>
              </a:pathLst>
            </a:custGeom>
            <a:solidFill>
              <a:srgbClr val="0385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12561" cy="7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0703" y="6605270"/>
            <a:ext cx="4312408" cy="2466251"/>
            <a:chOff x="0" y="0"/>
            <a:chExt cx="1250324" cy="7150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0324" cy="715056"/>
            </a:xfrm>
            <a:custGeom>
              <a:avLst/>
              <a:gdLst/>
              <a:ahLst/>
              <a:cxnLst/>
              <a:rect l="l" t="t" r="r" b="b"/>
              <a:pathLst>
                <a:path w="1250324" h="715056">
                  <a:moveTo>
                    <a:pt x="0" y="0"/>
                  </a:moveTo>
                  <a:lnTo>
                    <a:pt x="1250324" y="0"/>
                  </a:lnTo>
                  <a:lnTo>
                    <a:pt x="1250324" y="715056"/>
                  </a:lnTo>
                  <a:lnTo>
                    <a:pt x="0" y="715056"/>
                  </a:lnTo>
                  <a:close/>
                </a:path>
              </a:pathLst>
            </a:custGeom>
            <a:blipFill>
              <a:blip r:embed="rId2"/>
              <a:stretch>
                <a:fillRect t="-19942" b="-19942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6441987" y="-915204"/>
            <a:ext cx="5146493" cy="5146493"/>
          </a:xfrm>
          <a:custGeom>
            <a:avLst/>
            <a:gdLst/>
            <a:ahLst/>
            <a:cxnLst/>
            <a:rect l="l" t="t" r="r" b="b"/>
            <a:pathLst>
              <a:path w="5146493" h="5146493">
                <a:moveTo>
                  <a:pt x="0" y="0"/>
                </a:moveTo>
                <a:lnTo>
                  <a:pt x="5146493" y="0"/>
                </a:lnTo>
                <a:lnTo>
                  <a:pt x="5146493" y="5146493"/>
                </a:lnTo>
                <a:lnTo>
                  <a:pt x="0" y="5146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7141555" y="163795"/>
            <a:ext cx="782952" cy="788688"/>
          </a:xfrm>
          <a:custGeom>
            <a:avLst/>
            <a:gdLst/>
            <a:ahLst/>
            <a:cxnLst/>
            <a:rect l="l" t="t" r="r" b="b"/>
            <a:pathLst>
              <a:path w="782952" h="788688">
                <a:moveTo>
                  <a:pt x="0" y="0"/>
                </a:moveTo>
                <a:lnTo>
                  <a:pt x="782952" y="0"/>
                </a:lnTo>
                <a:lnTo>
                  <a:pt x="782952" y="788687"/>
                </a:lnTo>
                <a:lnTo>
                  <a:pt x="0" y="7886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31674" y="671479"/>
            <a:ext cx="4350655" cy="5118418"/>
          </a:xfrm>
          <a:custGeom>
            <a:avLst/>
            <a:gdLst/>
            <a:ahLst/>
            <a:cxnLst/>
            <a:rect l="l" t="t" r="r" b="b"/>
            <a:pathLst>
              <a:path w="4350655" h="5118418">
                <a:moveTo>
                  <a:pt x="0" y="0"/>
                </a:moveTo>
                <a:lnTo>
                  <a:pt x="4350655" y="0"/>
                </a:lnTo>
                <a:lnTo>
                  <a:pt x="4350655" y="5118418"/>
                </a:lnTo>
                <a:lnTo>
                  <a:pt x="0" y="5118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315201" y="2010409"/>
            <a:ext cx="10858198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B2B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интеграция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және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промо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сайт</a:t>
            </a:r>
            <a:endParaRPr lang="en-US" sz="3399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759"/>
              </a:lnSpc>
            </a:pP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Мүмкіндіктер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:</a:t>
            </a:r>
          </a:p>
          <a:p>
            <a:pPr algn="ctr">
              <a:lnSpc>
                <a:spcPts val="4759"/>
              </a:lnSpc>
            </a:pP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Клиенттік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панель</a:t>
            </a:r>
            <a:endParaRPr lang="en-US" sz="3399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759"/>
              </a:lnSpc>
            </a:pP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Жазылым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модельдері</a:t>
            </a:r>
            <a:endParaRPr lang="en-US" sz="3399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759"/>
              </a:lnSpc>
            </a:pP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Интерактивті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демонстрация</a:t>
            </a:r>
            <a:endParaRPr lang="en-US" sz="3399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759"/>
              </a:lnSpc>
            </a:pP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3D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спутник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визуализациясы</a:t>
            </a:r>
            <a:endParaRPr lang="en-US" sz="3399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759"/>
              </a:lnSpc>
            </a:pPr>
            <a:endParaRPr lang="en-US" sz="3399" b="1" i="1" dirty="0">
              <a:solidFill>
                <a:srgbClr val="FF914D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759"/>
              </a:lnSpc>
            </a:pP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Промо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сайт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арқылы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жүйенің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жұмысын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визуалды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түрде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көрсеттік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.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Клиенттер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деректерді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нақты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уақыт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режимінде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көріп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,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ақау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сценарийін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тестілей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</a:t>
            </a:r>
            <a:r>
              <a:rPr lang="en-US" sz="3399" b="1" i="1" dirty="0" err="1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алады</a:t>
            </a:r>
            <a:r>
              <a:rPr lang="en-US" sz="3399" b="1" i="1" dirty="0">
                <a:solidFill>
                  <a:srgbClr val="FF914D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7136B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199" y="240012"/>
            <a:ext cx="568747" cy="109154"/>
            <a:chOff x="0" y="0"/>
            <a:chExt cx="151634" cy="291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7199" y="399075"/>
            <a:ext cx="568747" cy="109154"/>
            <a:chOff x="0" y="0"/>
            <a:chExt cx="151634" cy="291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199" y="558138"/>
            <a:ext cx="568747" cy="109154"/>
            <a:chOff x="0" y="0"/>
            <a:chExt cx="151634" cy="291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1634" cy="29102"/>
            </a:xfrm>
            <a:custGeom>
              <a:avLst/>
              <a:gdLst/>
              <a:ahLst/>
              <a:cxnLst/>
              <a:rect l="l" t="t" r="r" b="b"/>
              <a:pathLst>
                <a:path w="151634" h="29102">
                  <a:moveTo>
                    <a:pt x="0" y="0"/>
                  </a:moveTo>
                  <a:lnTo>
                    <a:pt x="151634" y="0"/>
                  </a:lnTo>
                  <a:lnTo>
                    <a:pt x="151634" y="29102"/>
                  </a:lnTo>
                  <a:lnTo>
                    <a:pt x="0" y="2910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1634" cy="67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08830" y="4069778"/>
            <a:ext cx="5146493" cy="5146493"/>
          </a:xfrm>
          <a:custGeom>
            <a:avLst/>
            <a:gdLst/>
            <a:ahLst/>
            <a:cxnLst/>
            <a:rect l="l" t="t" r="r" b="b"/>
            <a:pathLst>
              <a:path w="5146493" h="5146493">
                <a:moveTo>
                  <a:pt x="0" y="0"/>
                </a:moveTo>
                <a:lnTo>
                  <a:pt x="5146492" y="0"/>
                </a:lnTo>
                <a:lnTo>
                  <a:pt x="5146492" y="5146493"/>
                </a:lnTo>
                <a:lnTo>
                  <a:pt x="0" y="5146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1048662" y="961916"/>
            <a:ext cx="2725646" cy="2725646"/>
          </a:xfrm>
          <a:custGeom>
            <a:avLst/>
            <a:gdLst/>
            <a:ahLst/>
            <a:cxnLst/>
            <a:rect l="l" t="t" r="r" b="b"/>
            <a:pathLst>
              <a:path w="2725646" h="2725646">
                <a:moveTo>
                  <a:pt x="0" y="0"/>
                </a:moveTo>
                <a:lnTo>
                  <a:pt x="2725646" y="0"/>
                </a:lnTo>
                <a:lnTo>
                  <a:pt x="2725646" y="2725646"/>
                </a:lnTo>
                <a:lnTo>
                  <a:pt x="0" y="2725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080128" y="58932"/>
            <a:ext cx="1207872" cy="1216721"/>
          </a:xfrm>
          <a:custGeom>
            <a:avLst/>
            <a:gdLst/>
            <a:ahLst/>
            <a:cxnLst/>
            <a:rect l="l" t="t" r="r" b="b"/>
            <a:pathLst>
              <a:path w="1207872" h="1216721">
                <a:moveTo>
                  <a:pt x="0" y="0"/>
                </a:moveTo>
                <a:lnTo>
                  <a:pt x="1207872" y="0"/>
                </a:lnTo>
                <a:lnTo>
                  <a:pt x="1207872" y="1216720"/>
                </a:lnTo>
                <a:lnTo>
                  <a:pt x="0" y="121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01572" y="2036899"/>
            <a:ext cx="7920424" cy="6963987"/>
            <a:chOff x="0" y="0"/>
            <a:chExt cx="2086038" cy="18341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86038" cy="1834136"/>
            </a:xfrm>
            <a:custGeom>
              <a:avLst/>
              <a:gdLst/>
              <a:ahLst/>
              <a:cxnLst/>
              <a:rect l="l" t="t" r="r" b="b"/>
              <a:pathLst>
                <a:path w="2086038" h="1834136">
                  <a:moveTo>
                    <a:pt x="0" y="0"/>
                  </a:moveTo>
                  <a:lnTo>
                    <a:pt x="2086038" y="0"/>
                  </a:lnTo>
                  <a:lnTo>
                    <a:pt x="2086038" y="1834136"/>
                  </a:lnTo>
                  <a:lnTo>
                    <a:pt x="0" y="1834136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086038" cy="1872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768221" y="4416588"/>
            <a:ext cx="6874546" cy="4799683"/>
          </a:xfrm>
          <a:custGeom>
            <a:avLst/>
            <a:gdLst/>
            <a:ahLst/>
            <a:cxnLst/>
            <a:rect l="l" t="t" r="r" b="b"/>
            <a:pathLst>
              <a:path w="6874546" h="4799683">
                <a:moveTo>
                  <a:pt x="0" y="0"/>
                </a:moveTo>
                <a:lnTo>
                  <a:pt x="6874546" y="0"/>
                </a:lnTo>
                <a:lnTo>
                  <a:pt x="6874546" y="4799683"/>
                </a:lnTo>
                <a:lnTo>
                  <a:pt x="0" y="4799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763000" y="415235"/>
            <a:ext cx="5350213" cy="4114800"/>
          </a:xfrm>
          <a:custGeom>
            <a:avLst/>
            <a:gdLst/>
            <a:ahLst/>
            <a:cxnLst/>
            <a:rect l="l" t="t" r="r" b="b"/>
            <a:pathLst>
              <a:path w="5350213" h="4114800">
                <a:moveTo>
                  <a:pt x="0" y="0"/>
                </a:moveTo>
                <a:lnTo>
                  <a:pt x="5350213" y="0"/>
                </a:lnTo>
                <a:lnTo>
                  <a:pt x="53502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38763" y="2258064"/>
            <a:ext cx="8046043" cy="6171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 b="1" i="1">
                <a:solidFill>
                  <a:srgbClr val="000000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Нәтижелер мен тиімділік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 b="1" i="1">
                <a:solidFill>
                  <a:srgbClr val="000000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Көрсеткіштер: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 b="1" i="1">
                <a:solidFill>
                  <a:srgbClr val="000000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Ақау анықтау дәлдігі – 95%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 b="1" i="1">
                <a:solidFill>
                  <a:srgbClr val="000000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Шығындарды азайту – 70–80%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 b="1" i="1">
                <a:solidFill>
                  <a:srgbClr val="000000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Жылдам жауап беру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 b="1" i="1">
                <a:solidFill>
                  <a:srgbClr val="000000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Клиентке икемді қызмет</a:t>
            </a:r>
          </a:p>
          <a:p>
            <a:pPr algn="ctr">
              <a:lnSpc>
                <a:spcPts val="4423"/>
              </a:lnSpc>
              <a:spcBef>
                <a:spcPct val="0"/>
              </a:spcBef>
            </a:pPr>
            <a:endParaRPr lang="en-US" sz="3159" b="1" i="1">
              <a:solidFill>
                <a:srgbClr val="000000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  <a:p>
            <a:pPr algn="ctr">
              <a:lnSpc>
                <a:spcPts val="4423"/>
              </a:lnSpc>
              <a:spcBef>
                <a:spcPct val="0"/>
              </a:spcBef>
            </a:pPr>
            <a:r>
              <a:rPr lang="en-US" sz="3159" b="1" i="1">
                <a:solidFill>
                  <a:srgbClr val="000000"/>
                </a:solidFill>
                <a:latin typeface="Lora Bold Italics"/>
                <a:ea typeface="Lora Bold Italics"/>
                <a:cs typeface="Lora Bold Italics"/>
                <a:sym typeface="Lora Bold Italics"/>
              </a:rPr>
              <a:t> Жүйе тек техникалық сенімділікті емес, коммерциялық тиімділікті де дәлелдеді. Бұл – ғылыми зерттеу мен бизнес моделінің үйлесімі.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423</Words>
  <Application>Microsoft Office PowerPoint</Application>
  <PresentationFormat>Произвольный</PresentationFormat>
  <Paragraphs>79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Lora Bold</vt:lpstr>
      <vt:lpstr>Glacial Indifference</vt:lpstr>
      <vt:lpstr>Glacial Indifference Bold</vt:lpstr>
      <vt:lpstr>Lora Bold Italics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AI-Orbit Doctor Спутниктердің өзін-өзі диагностикалайтын AI жүйесі B2B сервис моделі (Satellite-as-a-Service)</dc:title>
  <cp:lastModifiedBy>Acer</cp:lastModifiedBy>
  <cp:revision>3</cp:revision>
  <dcterms:created xsi:type="dcterms:W3CDTF">2006-08-16T00:00:00Z</dcterms:created>
  <dcterms:modified xsi:type="dcterms:W3CDTF">2026-02-27T04:11:02Z</dcterms:modified>
  <dc:identifier>DAHCaKEiIEA</dc:identifier>
</cp:coreProperties>
</file>